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9" r:id="rId6"/>
    <p:sldId id="260" r:id="rId7"/>
    <p:sldId id="269" r:id="rId8"/>
    <p:sldId id="262" r:id="rId9"/>
    <p:sldId id="263" r:id="rId10"/>
    <p:sldId id="273" r:id="rId11"/>
    <p:sldId id="272" r:id="rId12"/>
    <p:sldId id="274" r:id="rId13"/>
    <p:sldId id="278" r:id="rId14"/>
    <p:sldId id="279" r:id="rId15"/>
    <p:sldId id="280" r:id="rId16"/>
    <p:sldId id="281" r:id="rId17"/>
    <p:sldId id="282" r:id="rId18"/>
    <p:sldId id="283" r:id="rId19"/>
    <p:sldId id="276" r:id="rId20"/>
    <p:sldId id="28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F5C"/>
    <a:srgbClr val="F2F2F2"/>
    <a:srgbClr val="014067"/>
    <a:srgbClr val="3F3F3F"/>
    <a:srgbClr val="014E7D"/>
    <a:srgbClr val="013657"/>
    <a:srgbClr val="01456F"/>
    <a:srgbClr val="014B79"/>
    <a:srgbClr val="0937C9"/>
    <a:srgbClr val="002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41" autoAdjust="0"/>
    <p:restoredTop sz="94674" autoAdjust="0"/>
  </p:normalViewPr>
  <p:slideViewPr>
    <p:cSldViewPr snapToGrid="0" showGuides="1">
      <p:cViewPr varScale="1">
        <p:scale>
          <a:sx n="77" d="100"/>
          <a:sy n="77" d="100"/>
        </p:scale>
        <p:origin x="480" y="132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6/19/2022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6/19/2022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3" name="Title 1" title="Title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B154C1-CE47-4220-9832-4FD0868A64A8}"/>
              </a:ext>
            </a:extLst>
          </p:cNvPr>
          <p:cNvSpPr txBox="1"/>
          <p:nvPr userDrawn="1"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freeimageslive.co.uk/free_stock_image/goldengatebridgejp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J0cCA1PAIN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herbertinter.com/news/what-is-the-difference-between-space-frame-and-space-truss.html#:~:text=A%20space%20truss%20is%20a%20three-dimensional%20structure%20in,truss.%20What%20is%20a%20space%20frame%20structural%20system%3F" TargetMode="External"/><Relationship Id="rId5" Type="http://schemas.openxmlformats.org/officeDocument/2006/relationships/hyperlink" Target="https://www.bing.com/search?q=truss&amp;cvid=19b32f25e2b14420bb64a15cd0f253ab&amp;aqs=edge.0.69i59j0l6j69i60l2.851j0j4&amp;FORM=ANAB01&amp;PC=EDGEDB" TargetMode="External"/><Relationship Id="rId4" Type="http://schemas.openxmlformats.org/officeDocument/2006/relationships/hyperlink" Target="https://en.wikipedia.org/wiki/Trus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hyperlink" Target="https://openclipart.org/detail/3042/zeimusu_thumbtack_note_important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09035" y="721711"/>
            <a:ext cx="6120518" cy="792271"/>
          </a:xfrm>
        </p:spPr>
        <p:txBody>
          <a:bodyPr>
            <a:normAutofit/>
          </a:bodyPr>
          <a:lstStyle/>
          <a:p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Truss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00" y="3315321"/>
            <a:ext cx="7823200" cy="2210604"/>
          </a:xfrm>
        </p:spPr>
        <p:txBody>
          <a:bodyPr/>
          <a:lstStyle/>
          <a:p>
            <a:r>
              <a:rPr lang="en-US" sz="2000" b="1" u="sng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Presented To:</a:t>
            </a:r>
          </a:p>
          <a:p>
            <a:r>
              <a:rPr lang="en-US" sz="2000" b="1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		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Ma’am Qurat-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ul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-Ain</a:t>
            </a:r>
          </a:p>
          <a:p>
            <a:endParaRPr lang="en-US" sz="2000" b="1" u="sng" dirty="0">
              <a:latin typeface="Bahnschrift" panose="020B0502040204020203" pitchFamily="34" charset="0"/>
            </a:endParaRPr>
          </a:p>
          <a:p>
            <a:r>
              <a:rPr lang="en-US" sz="2000" b="1" u="sng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Presented By:</a:t>
            </a:r>
            <a:r>
              <a:rPr lang="en-US" sz="2000" b="1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 </a:t>
            </a:r>
          </a:p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		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2021-MC-12 Dayan Hafeez </a:t>
            </a:r>
          </a:p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		2021-MC-16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Muhammad Usman Noor</a:t>
            </a:r>
          </a:p>
          <a:p>
            <a:endParaRPr lang="en-US" sz="2000" dirty="0">
              <a:latin typeface="Bahnschrift" panose="020B0502040204020203" pitchFamily="34" charset="0"/>
            </a:endParaRPr>
          </a:p>
          <a:p>
            <a:endParaRPr lang="en-US" sz="20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 panose="020B0502040204020203" pitchFamily="34" charset="0"/>
            </a:endParaRPr>
          </a:p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&amp;</a:t>
            </a:r>
            <a:endParaRPr lang="en-US" sz="1600" b="1" u="sng" dirty="0">
              <a:latin typeface="Bahnschrift" panose="020B0502040204020203" pitchFamily="34" charset="0"/>
            </a:endParaRPr>
          </a:p>
        </p:txBody>
      </p:sp>
      <p:pic>
        <p:nvPicPr>
          <p:cNvPr id="23" name="Picture 4" descr="See the source image">
            <a:extLst>
              <a:ext uri="{FF2B5EF4-FFF2-40B4-BE49-F238E27FC236}">
                <a16:creationId xmlns:a16="http://schemas.microsoft.com/office/drawing/2014/main" id="{0ED274A5-22C4-45AB-7103-FFDAD7A1E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469" y="137786"/>
            <a:ext cx="1071005" cy="1077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6C59AEF-CD15-92D6-2B3D-EE54ABCDFD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386565">
            <a:off x="1168240" y="1503124"/>
            <a:ext cx="3265483" cy="38517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67CBBA-669C-400B-B1CD-43360A2823D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10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F20233-9E08-F9AE-D852-F632FC06A4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5" t="9956" r="6770" b="7319"/>
          <a:stretch/>
        </p:blipFill>
        <p:spPr>
          <a:xfrm>
            <a:off x="901700" y="1983434"/>
            <a:ext cx="8509000" cy="45554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5E24B39-B446-0BD6-E996-0A79FA9F043E}"/>
              </a:ext>
            </a:extLst>
          </p:cNvPr>
          <p:cNvSpPr txBox="1"/>
          <p:nvPr/>
        </p:nvSpPr>
        <p:spPr>
          <a:xfrm>
            <a:off x="0" y="0"/>
            <a:ext cx="525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FEA Analysis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02FE66-D636-A6D1-C2B6-ECD1E62AD473}"/>
              </a:ext>
            </a:extLst>
          </p:cNvPr>
          <p:cNvSpPr txBox="1"/>
          <p:nvPr/>
        </p:nvSpPr>
        <p:spPr>
          <a:xfrm>
            <a:off x="711200" y="1025098"/>
            <a:ext cx="670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-We did our FEA analysis on Ansys Workbench Mechanical</a:t>
            </a:r>
          </a:p>
          <a:p>
            <a:pPr algn="ctr"/>
            <a:endParaRPr lang="en-US" dirty="0">
              <a:latin typeface="Artifakt Element Black" panose="020B0A03050000020004" pitchFamily="34" charset="0"/>
              <a:ea typeface="Artifakt Element Black" panose="020B0A03050000020004" pitchFamily="34" charset="0"/>
            </a:endParaRPr>
          </a:p>
          <a:p>
            <a:pPr algn="ctr"/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 </a:t>
            </a:r>
          </a:p>
        </p:txBody>
      </p:sp>
      <p:pic>
        <p:nvPicPr>
          <p:cNvPr id="12" name="Picture 4" descr="See the source image">
            <a:extLst>
              <a:ext uri="{FF2B5EF4-FFF2-40B4-BE49-F238E27FC236}">
                <a16:creationId xmlns:a16="http://schemas.microsoft.com/office/drawing/2014/main" id="{D0B206A1-535C-B03B-48C9-818402D13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6772" y="136525"/>
            <a:ext cx="1045029" cy="10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6150B44-9167-1AFB-288C-5731E29133DB}"/>
              </a:ext>
            </a:extLst>
          </p:cNvPr>
          <p:cNvSpPr txBox="1"/>
          <p:nvPr/>
        </p:nvSpPr>
        <p:spPr>
          <a:xfrm>
            <a:off x="901700" y="1611109"/>
            <a:ext cx="3390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Final Meshed Model: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987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E2E52-13D5-7FB9-8521-2AD874F6AB5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11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0B89A3-C0DA-F814-7C00-5E0832747B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80" t="10839" r="7396" b="7085"/>
          <a:stretch/>
        </p:blipFill>
        <p:spPr>
          <a:xfrm>
            <a:off x="454030" y="2479968"/>
            <a:ext cx="5200452" cy="28026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DB51184-9B6D-3D3F-2209-FBBDDC337413}"/>
              </a:ext>
            </a:extLst>
          </p:cNvPr>
          <p:cNvSpPr txBox="1"/>
          <p:nvPr/>
        </p:nvSpPr>
        <p:spPr>
          <a:xfrm>
            <a:off x="1263347" y="1575355"/>
            <a:ext cx="4660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-We define our constrain and loads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AFD6BF-B5DD-F7E9-0CDB-A7C9AD5320F6}"/>
              </a:ext>
            </a:extLst>
          </p:cNvPr>
          <p:cNvSpPr txBox="1"/>
          <p:nvPr/>
        </p:nvSpPr>
        <p:spPr>
          <a:xfrm>
            <a:off x="0" y="0"/>
            <a:ext cx="525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FEA Analysis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D4207E-D5E3-6DA1-B0F3-66D57DE3FB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87" t="9981" r="6771" b="8869"/>
          <a:stretch/>
        </p:blipFill>
        <p:spPr>
          <a:xfrm>
            <a:off x="6537520" y="2479968"/>
            <a:ext cx="5432023" cy="288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84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D30406-A2A9-3867-A67B-C897C6A69D5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12</a:t>
            </a:fld>
            <a:endParaRPr lang="en-US" noProof="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F7ADED-54B4-EC5E-690B-52AEF246FA48}"/>
              </a:ext>
            </a:extLst>
          </p:cNvPr>
          <p:cNvSpPr txBox="1"/>
          <p:nvPr/>
        </p:nvSpPr>
        <p:spPr>
          <a:xfrm>
            <a:off x="0" y="0"/>
            <a:ext cx="525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FEA Analysis </a:t>
            </a:r>
          </a:p>
        </p:txBody>
      </p:sp>
      <p:pic>
        <p:nvPicPr>
          <p:cNvPr id="11" name="Picture 4" descr="See the source image">
            <a:extLst>
              <a:ext uri="{FF2B5EF4-FFF2-40B4-BE49-F238E27FC236}">
                <a16:creationId xmlns:a16="http://schemas.microsoft.com/office/drawing/2014/main" id="{92841DCC-2DA5-4582-BC17-79BE0C042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6772" y="136525"/>
            <a:ext cx="1045029" cy="10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472E4B-0170-C28E-0F19-3F9B150E585E}"/>
              </a:ext>
            </a:extLst>
          </p:cNvPr>
          <p:cNvSpPr txBox="1"/>
          <p:nvPr/>
        </p:nvSpPr>
        <p:spPr>
          <a:xfrm>
            <a:off x="1641475" y="1360278"/>
            <a:ext cx="346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Total deformation Solution:</a:t>
            </a:r>
          </a:p>
        </p:txBody>
      </p:sp>
      <p:pic>
        <p:nvPicPr>
          <p:cNvPr id="15" name="VID_20220607_124706">
            <a:hlinkClick r:id="" action="ppaction://media"/>
            <a:extLst>
              <a:ext uri="{FF2B5EF4-FFF2-40B4-BE49-F238E27FC236}">
                <a16:creationId xmlns:a16="http://schemas.microsoft.com/office/drawing/2014/main" id="{1A5A46B9-07AD-24C8-21CB-0770127FE9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8475" y="1678980"/>
            <a:ext cx="8315325" cy="467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97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D83C1D-C994-E712-7388-17BAE90C15E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13</a:t>
            </a:fld>
            <a:endParaRPr lang="en-US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111115-740F-CFD6-8DD8-BBBE625A71CC}"/>
              </a:ext>
            </a:extLst>
          </p:cNvPr>
          <p:cNvSpPr txBox="1"/>
          <p:nvPr/>
        </p:nvSpPr>
        <p:spPr>
          <a:xfrm>
            <a:off x="0" y="43597"/>
            <a:ext cx="525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A84857-7061-88BD-C658-FC1FE0392A7C}"/>
              </a:ext>
            </a:extLst>
          </p:cNvPr>
          <p:cNvSpPr txBox="1"/>
          <p:nvPr/>
        </p:nvSpPr>
        <p:spPr>
          <a:xfrm>
            <a:off x="1485900" y="1533525"/>
            <a:ext cx="509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West Point Bridge Designer</a:t>
            </a:r>
          </a:p>
        </p:txBody>
      </p:sp>
      <p:pic>
        <p:nvPicPr>
          <p:cNvPr id="10" name="2022_06_07_114010_Trim">
            <a:hlinkClick r:id="" action="ppaction://media"/>
            <a:extLst>
              <a:ext uri="{FF2B5EF4-FFF2-40B4-BE49-F238E27FC236}">
                <a16:creationId xmlns:a16="http://schemas.microsoft.com/office/drawing/2014/main" id="{887307C4-3323-7C53-8D16-AB20414447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5900" y="2069105"/>
            <a:ext cx="8328025" cy="4469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918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FF04F49-D345-80F3-4395-D4EE03CBC023}"/>
              </a:ext>
            </a:extLst>
          </p:cNvPr>
          <p:cNvSpPr txBox="1"/>
          <p:nvPr/>
        </p:nvSpPr>
        <p:spPr>
          <a:xfrm>
            <a:off x="0" y="0"/>
            <a:ext cx="6934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Prediction Of Failure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0ABBDF-FA7C-86A0-60C3-FD4A139B2B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29" t="23808" r="21536" b="32835"/>
          <a:stretch/>
        </p:blipFill>
        <p:spPr>
          <a:xfrm>
            <a:off x="317500" y="2565226"/>
            <a:ext cx="5372100" cy="2362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BD11988-BF7B-1222-90DF-3053E379BC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08" t="18876" r="25938" b="-2620"/>
          <a:stretch/>
        </p:blipFill>
        <p:spPr>
          <a:xfrm>
            <a:off x="6096000" y="863600"/>
            <a:ext cx="5651500" cy="5740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9EF99D-49F5-C755-300F-AC0EC7AD43A9}"/>
              </a:ext>
            </a:extLst>
          </p:cNvPr>
          <p:cNvSpPr txBox="1"/>
          <p:nvPr/>
        </p:nvSpPr>
        <p:spPr>
          <a:xfrm>
            <a:off x="266700" y="2183368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Exaggerated view</a:t>
            </a:r>
          </a:p>
        </p:txBody>
      </p:sp>
    </p:spTree>
    <p:extLst>
      <p:ext uri="{BB962C8B-B14F-4D97-AF65-F5344CB8AC3E}">
        <p14:creationId xmlns:p14="http://schemas.microsoft.com/office/powerpoint/2010/main" val="1395042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A784D1-DE42-967F-58C4-6FDF1D79FD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-26949"/>
            <a:ext cx="5588000" cy="6872249"/>
          </a:xfrm>
        </p:spPr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E97CFD-0299-74C8-E7C0-179F2532841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15</a:t>
            </a:fld>
            <a:endParaRPr lang="en-US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40A67D-CAFE-DF19-403E-050E6D03A4B1}"/>
              </a:ext>
            </a:extLst>
          </p:cNvPr>
          <p:cNvSpPr txBox="1"/>
          <p:nvPr/>
        </p:nvSpPr>
        <p:spPr>
          <a:xfrm>
            <a:off x="0" y="380425"/>
            <a:ext cx="3949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Advantages: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75305-9F4A-63CD-1511-911747DF0CAF}"/>
              </a:ext>
            </a:extLst>
          </p:cNvPr>
          <p:cNvSpPr txBox="1"/>
          <p:nvPr/>
        </p:nvSpPr>
        <p:spPr>
          <a:xfrm>
            <a:off x="1173204" y="1102213"/>
            <a:ext cx="47820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It is a Simple Design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Higher load to mass ratio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The diagonal members are in Tension as compared to Howe truss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It is more stable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It is very similar to Howe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1DD078-C1F9-3F3A-F66D-3131E3D50E52}"/>
              </a:ext>
            </a:extLst>
          </p:cNvPr>
          <p:cNvSpPr txBox="1"/>
          <p:nvPr/>
        </p:nvSpPr>
        <p:spPr>
          <a:xfrm>
            <a:off x="1674239" y="2891348"/>
            <a:ext cx="404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Effective for compression force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5B9274-F624-B8EE-5CB9-B77891A83E23}"/>
              </a:ext>
            </a:extLst>
          </p:cNvPr>
          <p:cNvSpPr txBox="1"/>
          <p:nvPr/>
        </p:nvSpPr>
        <p:spPr>
          <a:xfrm>
            <a:off x="1674239" y="3123960"/>
            <a:ext cx="4114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Useful weight Distribution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F07736-C3E8-2861-02B3-052DFC11CB62}"/>
              </a:ext>
            </a:extLst>
          </p:cNvPr>
          <p:cNvSpPr txBox="1"/>
          <p:nvPr/>
        </p:nvSpPr>
        <p:spPr>
          <a:xfrm>
            <a:off x="1674239" y="3384264"/>
            <a:ext cx="3419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 Efficient force Dissipation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8E1EA4-D8A4-5B75-A176-4B1250A27838}"/>
              </a:ext>
            </a:extLst>
          </p:cNvPr>
          <p:cNvSpPr txBox="1"/>
          <p:nvPr/>
        </p:nvSpPr>
        <p:spPr>
          <a:xfrm>
            <a:off x="-37593" y="3743489"/>
            <a:ext cx="3949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Disadvantages: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976F5A-3A38-9ADA-F2D7-E38B1399ED76}"/>
              </a:ext>
            </a:extLst>
          </p:cNvPr>
          <p:cNvSpPr txBox="1"/>
          <p:nvPr/>
        </p:nvSpPr>
        <p:spPr>
          <a:xfrm>
            <a:off x="1674239" y="4527544"/>
            <a:ext cx="4929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Not aesthetically pleasing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It is not ideal for all situations as it does not address shear loads </a:t>
            </a:r>
          </a:p>
        </p:txBody>
      </p:sp>
    </p:spTree>
    <p:extLst>
      <p:ext uri="{BB962C8B-B14F-4D97-AF65-F5344CB8AC3E}">
        <p14:creationId xmlns:p14="http://schemas.microsoft.com/office/powerpoint/2010/main" val="2360304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22C990-4E08-3591-AE9C-479F9D44D0E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16</a:t>
            </a:fld>
            <a:endParaRPr lang="en-US" noProof="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87BDBA-FD21-4594-F524-9448F98A7607}"/>
              </a:ext>
            </a:extLst>
          </p:cNvPr>
          <p:cNvSpPr txBox="1"/>
          <p:nvPr/>
        </p:nvSpPr>
        <p:spPr>
          <a:xfrm>
            <a:off x="0" y="0"/>
            <a:ext cx="3949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Difficulties Faced: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9A8B7C-0190-740F-7FCF-52D536249E98}"/>
              </a:ext>
            </a:extLst>
          </p:cNvPr>
          <p:cNvSpPr txBox="1"/>
          <p:nvPr/>
        </p:nvSpPr>
        <p:spPr>
          <a:xfrm>
            <a:off x="660400" y="1270000"/>
            <a:ext cx="81915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It was difficult to calculate the space truss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3D Modeling of bridge was difficult and time taking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Running the FEA Meshing &amp; Deformation solutions were  difficult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Figuring out what the loads should be for different thickness of sticks</a:t>
            </a:r>
          </a:p>
        </p:txBody>
      </p:sp>
      <p:pic>
        <p:nvPicPr>
          <p:cNvPr id="12" name="Picture 4" descr="See the source image">
            <a:extLst>
              <a:ext uri="{FF2B5EF4-FFF2-40B4-BE49-F238E27FC236}">
                <a16:creationId xmlns:a16="http://schemas.microsoft.com/office/drawing/2014/main" id="{F28F6FAD-766A-D734-9ECF-A943C3FFF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6772" y="136525"/>
            <a:ext cx="1045029" cy="10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8723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3D5E4-9279-B8B2-306A-B442DCF8D7C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17</a:t>
            </a:fld>
            <a:endParaRPr lang="en-US" noProof="0" dirty="0"/>
          </a:p>
        </p:txBody>
      </p:sp>
      <p:pic>
        <p:nvPicPr>
          <p:cNvPr id="8" name="Picture 4" descr="See the source image">
            <a:extLst>
              <a:ext uri="{FF2B5EF4-FFF2-40B4-BE49-F238E27FC236}">
                <a16:creationId xmlns:a16="http://schemas.microsoft.com/office/drawing/2014/main" id="{6DCEE1BC-52CD-B491-3093-D0EA38684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6772" y="136525"/>
            <a:ext cx="1045029" cy="10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835A133-50E4-48BC-D693-78B3EBD38498}"/>
              </a:ext>
            </a:extLst>
          </p:cNvPr>
          <p:cNvSpPr txBox="1"/>
          <p:nvPr/>
        </p:nvSpPr>
        <p:spPr>
          <a:xfrm>
            <a:off x="0" y="380425"/>
            <a:ext cx="3949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Resources Used: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CA9709-5F2D-DDBC-8E8B-C495F9DDC6D9}"/>
              </a:ext>
            </a:extLst>
          </p:cNvPr>
          <p:cNvSpPr txBox="1"/>
          <p:nvPr/>
        </p:nvSpPr>
        <p:spPr>
          <a:xfrm>
            <a:off x="368300" y="965200"/>
            <a:ext cx="641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Software used:</a:t>
            </a:r>
            <a:endParaRPr lang="en-US" sz="1400" dirty="0">
              <a:latin typeface="Artifakt Element Black" panose="020B0A03050000020004" pitchFamily="34" charset="0"/>
              <a:ea typeface="Artifakt Element Black" panose="020B0A030500000200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BA6541-FC67-5AF7-6DDD-1AD1B7801F2B}"/>
              </a:ext>
            </a:extLst>
          </p:cNvPr>
          <p:cNvSpPr txBox="1"/>
          <p:nvPr/>
        </p:nvSpPr>
        <p:spPr>
          <a:xfrm>
            <a:off x="584200" y="1447800"/>
            <a:ext cx="39497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Ansys Workbench Mechanical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West point bridge designer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MD Solids 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9D117-C587-879E-CF26-19E207FCD0FF}"/>
              </a:ext>
            </a:extLst>
          </p:cNvPr>
          <p:cNvSpPr txBox="1"/>
          <p:nvPr/>
        </p:nvSpPr>
        <p:spPr>
          <a:xfrm>
            <a:off x="747039" y="2690336"/>
            <a:ext cx="9461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UI Black" panose="020B0A02040204020203" pitchFamily="34" charset="0"/>
                <a:ea typeface="Segoe UI Black" panose="020B0A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https://youtu.be/J0cCA1PAINU</a:t>
            </a:r>
            <a:endParaRPr lang="en-US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r>
              <a:rPr lang="en-US" dirty="0">
                <a:latin typeface="Segoe UI Black" panose="020B0A02040204020203" pitchFamily="34" charset="0"/>
                <a:ea typeface="Segoe UI Black" panose="020B0A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Truss – Wikipedia</a:t>
            </a:r>
            <a:endParaRPr lang="en-US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r>
              <a:rPr lang="en-US" dirty="0">
                <a:latin typeface="Segoe UI Black" panose="020B0A02040204020203" pitchFamily="34" charset="0"/>
                <a:ea typeface="Segoe UI Black" panose="020B0A020402040202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https://www.bing.com/search?q=truss&amp;cvid=19b32f25e2b14420bb64a15cd0f253ab&amp;aqs=edge.0.69i59j0l6j69i60l2.851j0j4&amp;FORM=ANAB01&amp;PC=EDGEDB</a:t>
            </a:r>
            <a:endParaRPr lang="en-US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r>
              <a:rPr lang="en-US" dirty="0">
                <a:latin typeface="Segoe UI Black" panose="020B0A02040204020203" pitchFamily="34" charset="0"/>
                <a:ea typeface="Segoe UI Black" panose="020B0A02040204020203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is the difference between space frame and space truss? (herbertinter.com)</a:t>
            </a:r>
            <a:endParaRPr lang="en-US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DD0A88-F10B-E8C6-2B73-010314808B5F}"/>
              </a:ext>
            </a:extLst>
          </p:cNvPr>
          <p:cNvSpPr txBox="1"/>
          <p:nvPr/>
        </p:nvSpPr>
        <p:spPr>
          <a:xfrm>
            <a:off x="130306" y="2068899"/>
            <a:ext cx="6413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References:</a:t>
            </a:r>
          </a:p>
        </p:txBody>
      </p:sp>
    </p:spTree>
    <p:extLst>
      <p:ext uri="{BB962C8B-B14F-4D97-AF65-F5344CB8AC3E}">
        <p14:creationId xmlns:p14="http://schemas.microsoft.com/office/powerpoint/2010/main" val="1402523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BE11BF-33A5-4653-A144-CCCBACF58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22" y="1493437"/>
            <a:ext cx="7535480" cy="676407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Trusses &amp; bridges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3469036-D1FB-4164-96AE-B6D8CECCF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530" y="2169844"/>
            <a:ext cx="6087322" cy="3992961"/>
          </a:xfrm>
        </p:spPr>
        <p:txBody>
          <a:bodyPr/>
          <a:lstStyle/>
          <a:p>
            <a:pPr marL="285750" indent="-285750">
              <a:buSzPct val="116000"/>
              <a:buFont typeface="Wingdings" panose="05000000000000000000" pitchFamily="2" charset="2"/>
              <a:buChar char="Ø"/>
            </a:pPr>
            <a:r>
              <a:rPr lang="en-US" sz="1400" b="0" i="0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A Truss is an important structure type in structural engineering. So what are trusses? A Truss is a triangulated system of members that are structured and connected in a way such that they only incur axial force. These members are considered two-force members as the forces are only applied at either end of the member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0" i="0" dirty="0">
                <a:solidFill>
                  <a:srgbClr val="3333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When designed correctly, trusses are an efficient way to span long distances while minimizing the amount of material used.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74A22ABD-2AD5-6B96-AA07-D3BD86C4EC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7151" r="27151"/>
          <a:stretch>
            <a:fillRect/>
          </a:stretch>
        </p:blipFill>
        <p:spPr>
          <a:xfrm>
            <a:off x="6604000" y="-14288"/>
            <a:ext cx="5588000" cy="6872288"/>
          </a:xfrm>
        </p:spPr>
      </p:pic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3">
            <a:extLst>
              <a:ext uri="{FF2B5EF4-FFF2-40B4-BE49-F238E27FC236}">
                <a16:creationId xmlns:a16="http://schemas.microsoft.com/office/drawing/2014/main" id="{1ABD613F-111C-41D6-9F8E-8B2C42A5E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170" y="1130652"/>
            <a:ext cx="7342622" cy="608895"/>
          </a:xfrm>
        </p:spPr>
        <p:txBody>
          <a:bodyPr>
            <a:norm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Types of truss bridge :</a:t>
            </a:r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EA7C22CB-613A-4C0B-90B3-4A405F793D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170" y="2043995"/>
            <a:ext cx="7342621" cy="608895"/>
          </a:xfrm>
        </p:spPr>
        <p:txBody>
          <a:bodyPr/>
          <a:lstStyle/>
          <a:p>
            <a:r>
              <a:rPr lang="en-US" sz="1800" dirty="0">
                <a:latin typeface="Segoe UI Black" panose="020B0A02040204020203" pitchFamily="34" charset="0"/>
                <a:ea typeface="Segoe UI Black" panose="020B0A02040204020203" pitchFamily="34" charset="0"/>
              </a:rPr>
              <a:t>Commonly used truss designs are: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Howe truss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Pratt truss</a:t>
            </a:r>
            <a:r>
              <a:rPr lang="en-US" sz="1600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K truss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Warren truss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Baltimore truss </a:t>
            </a:r>
            <a:r>
              <a:rPr lang="en-US" sz="1600" b="1" dirty="0" err="1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etc</a:t>
            </a:r>
            <a:r>
              <a:rPr lang="en-US" sz="1600" b="1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…</a:t>
            </a:r>
            <a:endParaRPr lang="en-US" sz="1600" b="1" i="0" dirty="0">
              <a:solidFill>
                <a:srgbClr val="11111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endParaRPr lang="en-US" sz="1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67D224-5586-43DC-82CA-8605E15829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354EFAF9-BACE-CA73-518D-48C44563D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491" y="2957338"/>
            <a:ext cx="5241480" cy="29271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See the source image">
            <a:extLst>
              <a:ext uri="{FF2B5EF4-FFF2-40B4-BE49-F238E27FC236}">
                <a16:creationId xmlns:a16="http://schemas.microsoft.com/office/drawing/2014/main" id="{26E80B48-77E8-7104-5571-37CE439F5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4569" y="136525"/>
            <a:ext cx="1045029" cy="10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4666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0">
              <a:schemeClr val="accent2">
                <a:lumMod val="0"/>
                <a:lumOff val="100000"/>
              </a:schemeClr>
            </a:gs>
          </a:gsLst>
          <a:lin ang="2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1058FD-56AE-3874-C6C1-9C900AFF71F3}"/>
              </a:ext>
            </a:extLst>
          </p:cNvPr>
          <p:cNvSpPr txBox="1"/>
          <p:nvPr/>
        </p:nvSpPr>
        <p:spPr>
          <a:xfrm>
            <a:off x="3896461" y="1420634"/>
            <a:ext cx="3670126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Our Goal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FDE49E2-621E-3131-1078-997321E4FED3}"/>
              </a:ext>
            </a:extLst>
          </p:cNvPr>
          <p:cNvSpPr/>
          <p:nvPr/>
        </p:nvSpPr>
        <p:spPr>
          <a:xfrm>
            <a:off x="4063443" y="1424010"/>
            <a:ext cx="3233449" cy="769441"/>
          </a:xfrm>
          <a:prstGeom prst="rect">
            <a:avLst/>
          </a:prstGeom>
          <a:noFill/>
          <a:ln w="57150">
            <a:gradFill>
              <a:gsLst>
                <a:gs pos="0">
                  <a:schemeClr val="accent1">
                    <a:lumMod val="5000"/>
                    <a:lumOff val="95000"/>
                    <a:alpha val="79000"/>
                  </a:schemeClr>
                </a:gs>
                <a:gs pos="74000">
                  <a:schemeClr val="accent1">
                    <a:lumMod val="90000"/>
                    <a:lumOff val="10000"/>
                  </a:schemeClr>
                </a:gs>
                <a:gs pos="83000">
                  <a:srgbClr val="001F5C"/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Arrow: Down 60">
            <a:extLst>
              <a:ext uri="{FF2B5EF4-FFF2-40B4-BE49-F238E27FC236}">
                <a16:creationId xmlns:a16="http://schemas.microsoft.com/office/drawing/2014/main" id="{F456B5B2-E27D-71C3-93AE-87E776EE2FCF}"/>
              </a:ext>
            </a:extLst>
          </p:cNvPr>
          <p:cNvSpPr/>
          <p:nvPr/>
        </p:nvSpPr>
        <p:spPr>
          <a:xfrm>
            <a:off x="5354527" y="2204821"/>
            <a:ext cx="926926" cy="1979538"/>
          </a:xfrm>
          <a:prstGeom prst="downArrow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BE0156B5-F6D6-57B5-80AE-F1A80A8A25A2}"/>
              </a:ext>
            </a:extLst>
          </p:cNvPr>
          <p:cNvSpPr/>
          <p:nvPr/>
        </p:nvSpPr>
        <p:spPr>
          <a:xfrm>
            <a:off x="379828" y="4164423"/>
            <a:ext cx="3336163" cy="1983543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55000"/>
                  </a:schemeClr>
                </a:gs>
                <a:gs pos="26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27F7363-6099-208A-04B6-1FF0B66C649C}"/>
              </a:ext>
            </a:extLst>
          </p:cNvPr>
          <p:cNvSpPr txBox="1"/>
          <p:nvPr/>
        </p:nvSpPr>
        <p:spPr>
          <a:xfrm>
            <a:off x="688931" y="4399572"/>
            <a:ext cx="24438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The Bridge has to be strong, firm &amp; steady </a:t>
            </a:r>
          </a:p>
        </p:txBody>
      </p:sp>
      <p:pic>
        <p:nvPicPr>
          <p:cNvPr id="3080" name="Picture 8" descr="See related image detail">
            <a:extLst>
              <a:ext uri="{FF2B5EF4-FFF2-40B4-BE49-F238E27FC236}">
                <a16:creationId xmlns:a16="http://schemas.microsoft.com/office/drawing/2014/main" id="{6245B0FB-C628-C373-25CE-18E844E5E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315" y="4881589"/>
            <a:ext cx="1266377" cy="1266377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F8BDE7B9-B4C5-B53B-7002-1903DC578F9A}"/>
              </a:ext>
            </a:extLst>
          </p:cNvPr>
          <p:cNvSpPr/>
          <p:nvPr/>
        </p:nvSpPr>
        <p:spPr>
          <a:xfrm>
            <a:off x="4063443" y="4164423"/>
            <a:ext cx="3336163" cy="1983543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55000"/>
                  </a:schemeClr>
                </a:gs>
                <a:gs pos="26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195F76AD-0142-9C1D-8316-1908102F30FC}"/>
              </a:ext>
            </a:extLst>
          </p:cNvPr>
          <p:cNvSpPr/>
          <p:nvPr/>
        </p:nvSpPr>
        <p:spPr>
          <a:xfrm>
            <a:off x="7995845" y="4141681"/>
            <a:ext cx="3336163" cy="1983543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55000"/>
                  </a:schemeClr>
                </a:gs>
                <a:gs pos="26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1130585-0009-C71C-6738-2A057EB82AF8}"/>
              </a:ext>
            </a:extLst>
          </p:cNvPr>
          <p:cNvSpPr txBox="1"/>
          <p:nvPr/>
        </p:nvSpPr>
        <p:spPr>
          <a:xfrm>
            <a:off x="4299076" y="4401882"/>
            <a:ext cx="2389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It has to attractive </a:t>
            </a:r>
          </a:p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3082" name="Picture 10" descr="Image result for attractive Emoji">
            <a:extLst>
              <a:ext uri="{FF2B5EF4-FFF2-40B4-BE49-F238E27FC236}">
                <a16:creationId xmlns:a16="http://schemas.microsoft.com/office/drawing/2014/main" id="{303F1CD7-DC5A-8B1D-DAE6-1DD0E360C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057" y="4761188"/>
            <a:ext cx="1073498" cy="112342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B898B46F-47E9-ED13-E701-27B975DA6081}"/>
              </a:ext>
            </a:extLst>
          </p:cNvPr>
          <p:cNvSpPr txBox="1"/>
          <p:nvPr/>
        </p:nvSpPr>
        <p:spPr>
          <a:xfrm>
            <a:off x="8254294" y="4438022"/>
            <a:ext cx="1916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Minimum use of Sticks</a:t>
            </a:r>
          </a:p>
        </p:txBody>
      </p:sp>
      <p:pic>
        <p:nvPicPr>
          <p:cNvPr id="3084" name="Picture 12" descr="Image result for popsice stick">
            <a:extLst>
              <a:ext uri="{FF2B5EF4-FFF2-40B4-BE49-F238E27FC236}">
                <a16:creationId xmlns:a16="http://schemas.microsoft.com/office/drawing/2014/main" id="{845B0C37-ECAD-D22A-64E0-7EAA14EA4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5320" y="4714023"/>
            <a:ext cx="1381710" cy="138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Arrow: Down 84">
            <a:extLst>
              <a:ext uri="{FF2B5EF4-FFF2-40B4-BE49-F238E27FC236}">
                <a16:creationId xmlns:a16="http://schemas.microsoft.com/office/drawing/2014/main" id="{D6DE2D9E-E3C6-7317-4BFF-7A55D62B3940}"/>
              </a:ext>
            </a:extLst>
          </p:cNvPr>
          <p:cNvSpPr/>
          <p:nvPr/>
        </p:nvSpPr>
        <p:spPr>
          <a:xfrm>
            <a:off x="10800211" y="5048213"/>
            <a:ext cx="253637" cy="836403"/>
          </a:xfrm>
          <a:prstGeom prst="downArrow">
            <a:avLst/>
          </a:prstGeom>
          <a:solidFill>
            <a:srgbClr val="FF0000">
              <a:alpha val="70000"/>
            </a:srgbClr>
          </a:solidFill>
          <a:ln>
            <a:noFill/>
          </a:ln>
          <a:effectLst>
            <a:outerShdw blurRad="165100" dist="203200" dir="6600000" sx="79000" sy="79000" algn="ctr" rotWithShape="0">
              <a:srgbClr val="000000">
                <a:alpha val="5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5" name="Picture 4" descr="See the source image">
            <a:extLst>
              <a:ext uri="{FF2B5EF4-FFF2-40B4-BE49-F238E27FC236}">
                <a16:creationId xmlns:a16="http://schemas.microsoft.com/office/drawing/2014/main" id="{45C8527C-7245-042C-080D-464E8EA30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4569" y="151039"/>
            <a:ext cx="1045029" cy="10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Arrow: Bent-Up 85">
            <a:extLst>
              <a:ext uri="{FF2B5EF4-FFF2-40B4-BE49-F238E27FC236}">
                <a16:creationId xmlns:a16="http://schemas.microsoft.com/office/drawing/2014/main" id="{3C4FECE1-0422-8C7B-AC4D-B8FBA22888C2}"/>
              </a:ext>
            </a:extLst>
          </p:cNvPr>
          <p:cNvSpPr/>
          <p:nvPr/>
        </p:nvSpPr>
        <p:spPr>
          <a:xfrm rot="10800000">
            <a:off x="646215" y="2657031"/>
            <a:ext cx="4847772" cy="1496021"/>
          </a:xfrm>
          <a:prstGeom prst="bentUpArrow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tIns="859536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2" name="Arrow: Bent-Up 91">
            <a:extLst>
              <a:ext uri="{FF2B5EF4-FFF2-40B4-BE49-F238E27FC236}">
                <a16:creationId xmlns:a16="http://schemas.microsoft.com/office/drawing/2014/main" id="{D469B8FD-450E-3CB8-0F6E-6FECCEB1B2FF}"/>
              </a:ext>
            </a:extLst>
          </p:cNvPr>
          <p:cNvSpPr>
            <a:spLocks/>
          </p:cNvSpPr>
          <p:nvPr/>
        </p:nvSpPr>
        <p:spPr>
          <a:xfrm flipV="1">
            <a:off x="6059649" y="2652636"/>
            <a:ext cx="4740562" cy="1482296"/>
          </a:xfrm>
          <a:prstGeom prst="bentUpArrow">
            <a:avLst/>
          </a:prstGeom>
          <a:noFill/>
          <a:ln w="508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7" grpId="0" animBg="1"/>
      <p:bldP spid="68" grpId="0"/>
      <p:bldP spid="87" grpId="0" animBg="1"/>
      <p:bldP spid="88" grpId="0" animBg="1"/>
      <p:bldP spid="83" grpId="0"/>
      <p:bldP spid="84" grpId="0"/>
      <p:bldP spid="85" grpId="0" animBg="1"/>
      <p:bldP spid="86" grpId="0" animBg="1"/>
      <p:bldP spid="9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A98C95-7AC0-AAB0-E6FC-4B54ABD0CC41}"/>
              </a:ext>
            </a:extLst>
          </p:cNvPr>
          <p:cNvSpPr txBox="1"/>
          <p:nvPr/>
        </p:nvSpPr>
        <p:spPr>
          <a:xfrm>
            <a:off x="4597400" y="562373"/>
            <a:ext cx="323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Our Design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FD84E35-E7EE-6C17-1F6F-2C4E569B7CA1}"/>
              </a:ext>
            </a:extLst>
          </p:cNvPr>
          <p:cNvSpPr/>
          <p:nvPr/>
        </p:nvSpPr>
        <p:spPr>
          <a:xfrm>
            <a:off x="4103913" y="470039"/>
            <a:ext cx="3443515" cy="83099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Arrow: Bent 14">
            <a:extLst>
              <a:ext uri="{FF2B5EF4-FFF2-40B4-BE49-F238E27FC236}">
                <a16:creationId xmlns:a16="http://schemas.microsoft.com/office/drawing/2014/main" id="{50F2EC71-9CE6-B47A-368A-7AAD7C643824}"/>
              </a:ext>
            </a:extLst>
          </p:cNvPr>
          <p:cNvSpPr/>
          <p:nvPr/>
        </p:nvSpPr>
        <p:spPr>
          <a:xfrm rot="16200000" flipH="1">
            <a:off x="1979387" y="-250178"/>
            <a:ext cx="1146625" cy="3102427"/>
          </a:xfrm>
          <a:prstGeom prst="bentArrow">
            <a:avLst>
              <a:gd name="adj1" fmla="val 7256"/>
              <a:gd name="adj2" fmla="val 8245"/>
              <a:gd name="adj3" fmla="val 14649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82C8D2D-5457-98D9-F206-9F910707DB02}"/>
              </a:ext>
            </a:extLst>
          </p:cNvPr>
          <p:cNvSpPr/>
          <p:nvPr/>
        </p:nvSpPr>
        <p:spPr>
          <a:xfrm>
            <a:off x="0" y="1930839"/>
            <a:ext cx="2772229" cy="1973943"/>
          </a:xfrm>
          <a:prstGeom prst="ellipse">
            <a:avLst/>
          </a:prstGeom>
          <a:noFill/>
          <a:ln w="41275" cmpd="thickThin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chemeClr val="accent1">
                    <a:lumMod val="50000"/>
                    <a:lumOff val="50000"/>
                    <a:alpha val="39000"/>
                  </a:schemeClr>
                </a:gs>
                <a:gs pos="27000">
                  <a:schemeClr val="bg1">
                    <a:lumMod val="51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772229"/>
                      <a:gd name="connsiteY0" fmla="*/ 986972 h 1973943"/>
                      <a:gd name="connsiteX1" fmla="*/ 1386115 w 2772229"/>
                      <a:gd name="connsiteY1" fmla="*/ 0 h 1973943"/>
                      <a:gd name="connsiteX2" fmla="*/ 2772230 w 2772229"/>
                      <a:gd name="connsiteY2" fmla="*/ 986972 h 1973943"/>
                      <a:gd name="connsiteX3" fmla="*/ 1386115 w 2772229"/>
                      <a:gd name="connsiteY3" fmla="*/ 1973944 h 1973943"/>
                      <a:gd name="connsiteX4" fmla="*/ 0 w 2772229"/>
                      <a:gd name="connsiteY4" fmla="*/ 986972 h 1973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72229" h="1973943" extrusionOk="0">
                        <a:moveTo>
                          <a:pt x="0" y="986972"/>
                        </a:moveTo>
                        <a:cubicBezTo>
                          <a:pt x="-58972" y="405507"/>
                          <a:pt x="467259" y="57546"/>
                          <a:pt x="1386115" y="0"/>
                        </a:cubicBezTo>
                        <a:cubicBezTo>
                          <a:pt x="2292476" y="29648"/>
                          <a:pt x="2746902" y="442687"/>
                          <a:pt x="2772230" y="986972"/>
                        </a:cubicBezTo>
                        <a:cubicBezTo>
                          <a:pt x="2729298" y="1573987"/>
                          <a:pt x="2133412" y="2074721"/>
                          <a:pt x="1386115" y="1973944"/>
                        </a:cubicBezTo>
                        <a:cubicBezTo>
                          <a:pt x="577221" y="1950218"/>
                          <a:pt x="140293" y="1599095"/>
                          <a:pt x="0" y="986972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>
              <a:schemeClr val="accent1">
                <a:alpha val="40000"/>
              </a:schemeClr>
            </a:glow>
            <a:outerShdw blurRad="215900" dist="38100" dir="5400000" sx="102000" sy="102000" algn="ctr" rotWithShape="0">
              <a:srgbClr val="000000">
                <a:alpha val="70000"/>
              </a:srgbClr>
            </a:outerShdw>
            <a:reflection blurRad="203200" stA="87000" endPos="35000" dist="76200" dir="5400000" sy="-100000" algn="bl" rotWithShape="0"/>
            <a:softEdge rad="0"/>
          </a:effectLst>
          <a:scene3d>
            <a:camera prst="perspectiveContrastingRigh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526E0F-5DDF-3541-0133-48134045C9C1}"/>
              </a:ext>
            </a:extLst>
          </p:cNvPr>
          <p:cNvSpPr txBox="1"/>
          <p:nvPr/>
        </p:nvSpPr>
        <p:spPr>
          <a:xfrm>
            <a:off x="643330" y="2351782"/>
            <a:ext cx="17370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It is basically based on</a:t>
            </a:r>
          </a:p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“PRATT”</a:t>
            </a:r>
          </a:p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Design</a:t>
            </a: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9693103E-45DC-F5D6-9FC5-9373A0FD50D2}"/>
              </a:ext>
            </a:extLst>
          </p:cNvPr>
          <p:cNvCxnSpPr/>
          <p:nvPr/>
        </p:nvCxnSpPr>
        <p:spPr>
          <a:xfrm rot="16200000" flipH="1">
            <a:off x="2467429" y="3091542"/>
            <a:ext cx="1364343" cy="10740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Arrow: Bent-Up 23">
            <a:extLst>
              <a:ext uri="{FF2B5EF4-FFF2-40B4-BE49-F238E27FC236}">
                <a16:creationId xmlns:a16="http://schemas.microsoft.com/office/drawing/2014/main" id="{01AA0B3D-B9B4-0D78-12CA-B2E3DDB8937B}"/>
              </a:ext>
            </a:extLst>
          </p:cNvPr>
          <p:cNvSpPr/>
          <p:nvPr/>
        </p:nvSpPr>
        <p:spPr>
          <a:xfrm>
            <a:off x="5515428" y="4188937"/>
            <a:ext cx="508000" cy="177074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A57984E-5CA0-6532-B04C-50E531FD4DD1}"/>
              </a:ext>
            </a:extLst>
          </p:cNvPr>
          <p:cNvSpPr/>
          <p:nvPr/>
        </p:nvSpPr>
        <p:spPr>
          <a:xfrm>
            <a:off x="3918858" y="1874349"/>
            <a:ext cx="2685142" cy="1813847"/>
          </a:xfrm>
          <a:prstGeom prst="roundRect">
            <a:avLst/>
          </a:prstGeom>
          <a:noFill/>
          <a:ln w="41275">
            <a:gradFill>
              <a:gsLst>
                <a:gs pos="0">
                  <a:schemeClr val="accent1">
                    <a:alpha val="59000"/>
                    <a:lumMod val="6000"/>
                    <a:lumOff val="94000"/>
                  </a:schemeClr>
                </a:gs>
                <a:gs pos="71000">
                  <a:schemeClr val="tx1">
                    <a:alpha val="71000"/>
                  </a:schemeClr>
                </a:gs>
                <a:gs pos="28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203200" dist="127000" dir="5400000" sx="104000" sy="104000" algn="ctr" rotWithShape="0">
              <a:srgbClr val="000000">
                <a:alpha val="88000"/>
              </a:srgbClr>
            </a:outerShdw>
            <a:reflection stA="78000" endPos="30000" dist="50800" dir="5400000" sy="-100000" algn="bl" rotWithShape="0"/>
          </a:effectLst>
          <a:scene3d>
            <a:camera prst="obliqueTopRight">
              <a:rot lat="0" lon="20099985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748891-5489-A2C3-763E-6313BB289FDC}"/>
              </a:ext>
            </a:extLst>
          </p:cNvPr>
          <p:cNvSpPr txBox="1"/>
          <p:nvPr/>
        </p:nvSpPr>
        <p:spPr>
          <a:xfrm>
            <a:off x="4203698" y="2488884"/>
            <a:ext cx="2400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But it is some what like this 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4859B5D2-C6D6-0776-7102-44D30EE7EB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01" t="20327" r="16310" b="19115"/>
          <a:stretch/>
        </p:blipFill>
        <p:spPr>
          <a:xfrm>
            <a:off x="8294915" y="1482943"/>
            <a:ext cx="3912718" cy="25095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A156830-BA2F-29D8-9F6A-14E1E04DBA56}"/>
              </a:ext>
            </a:extLst>
          </p:cNvPr>
          <p:cNvCxnSpPr/>
          <p:nvPr/>
        </p:nvCxnSpPr>
        <p:spPr>
          <a:xfrm>
            <a:off x="6785429" y="2801257"/>
            <a:ext cx="15094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F2263D4E-C317-E5EB-9038-0E89984C02AB}"/>
              </a:ext>
            </a:extLst>
          </p:cNvPr>
          <p:cNvCxnSpPr/>
          <p:nvPr/>
        </p:nvCxnSpPr>
        <p:spPr>
          <a:xfrm rot="5400000">
            <a:off x="7630889" y="3033487"/>
            <a:ext cx="2046514" cy="1190171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F4A820CB-6B3A-4E23-3739-CAE04A246B99}"/>
              </a:ext>
            </a:extLst>
          </p:cNvPr>
          <p:cNvCxnSpPr/>
          <p:nvPr/>
        </p:nvCxnSpPr>
        <p:spPr>
          <a:xfrm rot="5400000">
            <a:off x="8093530" y="2991755"/>
            <a:ext cx="2046516" cy="1273632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lowchart: Sequential Access Storage 36">
            <a:extLst>
              <a:ext uri="{FF2B5EF4-FFF2-40B4-BE49-F238E27FC236}">
                <a16:creationId xmlns:a16="http://schemas.microsoft.com/office/drawing/2014/main" id="{11C43609-0C91-7C6C-5AF8-76FD52C3FFAA}"/>
              </a:ext>
            </a:extLst>
          </p:cNvPr>
          <p:cNvSpPr/>
          <p:nvPr/>
        </p:nvSpPr>
        <p:spPr>
          <a:xfrm>
            <a:off x="7395031" y="4794121"/>
            <a:ext cx="2358573" cy="1873692"/>
          </a:xfrm>
          <a:prstGeom prst="flowChartMagneticTape">
            <a:avLst/>
          </a:prstGeom>
          <a:noFill/>
          <a:ln w="2857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chemeClr val="tx1">
                    <a:alpha val="90000"/>
                    <a:lumMod val="95000"/>
                  </a:schemeClr>
                </a:gs>
                <a:gs pos="26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279400" dist="190500" dir="5400000" sx="93000" sy="93000" algn="ctr" rotWithShape="0">
              <a:srgbClr val="000000">
                <a:alpha val="86000"/>
              </a:srgbClr>
            </a:outerShdw>
            <a:reflection blurRad="431800" endPos="29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C13FC4E-3100-A53E-B96B-C1056FDAE0D4}"/>
              </a:ext>
            </a:extLst>
          </p:cNvPr>
          <p:cNvSpPr txBox="1"/>
          <p:nvPr/>
        </p:nvSpPr>
        <p:spPr>
          <a:xfrm>
            <a:off x="7655386" y="5130802"/>
            <a:ext cx="18632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But What These Red Lines Are Doing In “PRATT”</a:t>
            </a:r>
          </a:p>
        </p:txBody>
      </p:sp>
      <p:pic>
        <p:nvPicPr>
          <p:cNvPr id="4098" name="Picture 2" descr="See the source image">
            <a:extLst>
              <a:ext uri="{FF2B5EF4-FFF2-40B4-BE49-F238E27FC236}">
                <a16:creationId xmlns:a16="http://schemas.microsoft.com/office/drawing/2014/main" id="{DE4B1E46-0836-4D64-EC80-52E66B5EED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4345" y="5744897"/>
            <a:ext cx="574887" cy="671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8F741D00-0ACD-9EB0-569D-2C77FC9773B2}"/>
              </a:ext>
            </a:extLst>
          </p:cNvPr>
          <p:cNvSpPr/>
          <p:nvPr/>
        </p:nvSpPr>
        <p:spPr>
          <a:xfrm>
            <a:off x="9959926" y="6415936"/>
            <a:ext cx="407963" cy="365125"/>
          </a:xfrm>
          <a:prstGeom prst="flowChartConnector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  <a:alpha val="39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37000">
                  <a:schemeClr val="tx1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444500" dist="50800" dir="5400000" sx="95000" sy="95000" algn="ctr" rotWithShape="0">
              <a:srgbClr val="000000">
                <a:alpha val="7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id="{5E93A25A-3E04-312F-A95A-501FF81CFF25}"/>
              </a:ext>
            </a:extLst>
          </p:cNvPr>
          <p:cNvSpPr/>
          <p:nvPr/>
        </p:nvSpPr>
        <p:spPr>
          <a:xfrm>
            <a:off x="10499889" y="6415934"/>
            <a:ext cx="404674" cy="365125"/>
          </a:xfrm>
          <a:prstGeom prst="flowChartConnector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46000">
                  <a:schemeClr val="tx1">
                    <a:alpha val="61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317500" dist="50800" dir="5400000" sx="84000" sy="8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lowchart: Connector 40">
            <a:extLst>
              <a:ext uri="{FF2B5EF4-FFF2-40B4-BE49-F238E27FC236}">
                <a16:creationId xmlns:a16="http://schemas.microsoft.com/office/drawing/2014/main" id="{9546ED96-5C70-9190-F21B-A766216F650F}"/>
              </a:ext>
            </a:extLst>
          </p:cNvPr>
          <p:cNvSpPr/>
          <p:nvPr/>
        </p:nvSpPr>
        <p:spPr>
          <a:xfrm>
            <a:off x="10916529" y="6415935"/>
            <a:ext cx="450166" cy="365125"/>
          </a:xfrm>
          <a:prstGeom prst="flowChartConnector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8000">
                  <a:schemeClr val="tx1"/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355600" dist="50800" dir="5400000" sx="83000" sy="83000" algn="ctr" rotWithShape="0">
              <a:srgbClr val="000000">
                <a:alpha val="6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327E6ECE-562A-6D25-55C9-4DF15C0CF9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223" t="32475" r="15819" b="18493"/>
          <a:stretch/>
        </p:blipFill>
        <p:spPr>
          <a:xfrm>
            <a:off x="1503148" y="4564730"/>
            <a:ext cx="3831771" cy="1791620"/>
          </a:xfrm>
          <a:prstGeom prst="rect">
            <a:avLst/>
          </a:prstGeom>
        </p:spPr>
      </p:pic>
      <p:pic>
        <p:nvPicPr>
          <p:cNvPr id="45" name="Picture 4" descr="See the source image">
            <a:extLst>
              <a:ext uri="{FF2B5EF4-FFF2-40B4-BE49-F238E27FC236}">
                <a16:creationId xmlns:a16="http://schemas.microsoft.com/office/drawing/2014/main" id="{33E9C04A-638A-6F1F-DD46-473477BEC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4569" y="136525"/>
            <a:ext cx="1045029" cy="10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42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/>
      <p:bldP spid="24" grpId="0" animBg="1"/>
      <p:bldP spid="25" grpId="0" animBg="1"/>
      <p:bldP spid="26" grpId="0"/>
      <p:bldP spid="37" grpId="0" animBg="1"/>
      <p:bldP spid="38" grpId="0"/>
      <p:bldP spid="39" grpId="0" animBg="1"/>
      <p:bldP spid="40" grpId="0" animBg="1"/>
      <p:bldP spid="4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3D90E-F2EA-4BA1-ACBD-9D3D0EB22C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4" descr="See the source image">
            <a:extLst>
              <a:ext uri="{FF2B5EF4-FFF2-40B4-BE49-F238E27FC236}">
                <a16:creationId xmlns:a16="http://schemas.microsoft.com/office/drawing/2014/main" id="{C5277E8E-8D8A-54FD-61D1-FE8AD0A68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6772" y="164661"/>
            <a:ext cx="1045029" cy="10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D8CF02F-1EBD-5518-A016-FE9464983A38}"/>
              </a:ext>
            </a:extLst>
          </p:cNvPr>
          <p:cNvSpPr txBox="1"/>
          <p:nvPr/>
        </p:nvSpPr>
        <p:spPr>
          <a:xfrm>
            <a:off x="1748969" y="685615"/>
            <a:ext cx="669108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Answer of above question is simple </a:t>
            </a:r>
          </a:p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 FOR EXTRA STABILITY WE ADD THESE ZERO FORCE MEMBER”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0D2EF60-1FAF-54E9-E81A-FE27D0FBCC6B}"/>
              </a:ext>
            </a:extLst>
          </p:cNvPr>
          <p:cNvSpPr/>
          <p:nvPr/>
        </p:nvSpPr>
        <p:spPr>
          <a:xfrm>
            <a:off x="1574799" y="2485571"/>
            <a:ext cx="3265714" cy="1973943"/>
          </a:xfrm>
          <a:prstGeom prst="round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07D1DB-F5F6-293E-E5B8-4F81EC013D9C}"/>
              </a:ext>
            </a:extLst>
          </p:cNvPr>
          <p:cNvSpPr txBox="1"/>
          <p:nvPr/>
        </p:nvSpPr>
        <p:spPr>
          <a:xfrm>
            <a:off x="1574799" y="2604559"/>
            <a:ext cx="35269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So in Calculations AND Diagram we will not add them because they make the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Bridge “statically                      	indeterminate”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93FFBB7-70B2-6BB9-58CA-6A8D802771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9797" y="1660418"/>
            <a:ext cx="1559172" cy="109856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EDD0E02-92CC-26C0-9895-DDEF8BC9E9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857" t="33431" r="29643" b="23374"/>
          <a:stretch/>
        </p:blipFill>
        <p:spPr>
          <a:xfrm>
            <a:off x="5355770" y="2872377"/>
            <a:ext cx="5791201" cy="296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70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9D10B64-50D0-7AD8-14B9-D54986E919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92" t="26655" r="17846" b="179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70F438-13CB-B5F2-1A1E-003A60B4C0D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9464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7E880E-9A20-E5A0-DCFF-D1D20723710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6E8131-F6BE-5DD8-4551-1E758AE78DE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8</a:t>
            </a:fld>
            <a:endParaRPr lang="en-US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5FE23C-2E2A-0E63-4022-9615989A07BB}"/>
              </a:ext>
            </a:extLst>
          </p:cNvPr>
          <p:cNvSpPr txBox="1"/>
          <p:nvPr/>
        </p:nvSpPr>
        <p:spPr>
          <a:xfrm>
            <a:off x="2395930" y="614929"/>
            <a:ext cx="697411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u="sng" dirty="0">
                <a:gradFill flip="none" rotWithShape="1">
                  <a:gsLst>
                    <a:gs pos="55000">
                      <a:schemeClr val="bg1">
                        <a:lumMod val="0"/>
                        <a:lumOff val="100000"/>
                      </a:schemeClr>
                    </a:gs>
                    <a:gs pos="0">
                      <a:schemeClr val="accent2">
                        <a:lumMod val="0"/>
                        <a:lumOff val="100000"/>
                      </a:schemeClr>
                    </a:gs>
                    <a:gs pos="100000">
                      <a:schemeClr val="accent1">
                        <a:lumMod val="25000"/>
                        <a:lumOff val="75000"/>
                      </a:schemeClr>
                    </a:gs>
                  </a:gsLst>
                  <a:lin ang="3000000" scaled="0"/>
                  <a:tileRect/>
                </a:gradFill>
                <a:effectLst>
                  <a:outerShdw blurRad="228600" dist="88900" dir="5100000" sx="99000" sy="99000" algn="tl">
                    <a:srgbClr val="000000">
                      <a:alpha val="63000"/>
                    </a:srgbClr>
                  </a:outerShdw>
                  <a:reflection blurRad="139700" stA="71000" endPos="39000" dist="50800" dir="5400000" sy="-100000" algn="bl" rotWithShape="0"/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Calculation &amp; Analyses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3636CE-F3CC-2704-4C51-D6DFC96249F6}"/>
              </a:ext>
            </a:extLst>
          </p:cNvPr>
          <p:cNvSpPr txBox="1"/>
          <p:nvPr/>
        </p:nvSpPr>
        <p:spPr>
          <a:xfrm>
            <a:off x="1594117" y="1809058"/>
            <a:ext cx="3817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Equilibrium condition for space TRUSSES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CE2820-9054-E0D1-0EBC-6C513CF1E3B3}"/>
              </a:ext>
            </a:extLst>
          </p:cNvPr>
          <p:cNvSpPr txBox="1"/>
          <p:nvPr/>
        </p:nvSpPr>
        <p:spPr>
          <a:xfrm>
            <a:off x="1173203" y="2871168"/>
            <a:ext cx="36285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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F</a:t>
            </a:r>
            <a:r>
              <a:rPr lang="en-US" b="1" baseline="-25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x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 =0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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F</a:t>
            </a:r>
            <a:r>
              <a:rPr lang="en-US" b="1" baseline="-25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y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 =0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F</a:t>
            </a:r>
            <a:r>
              <a:rPr lang="en-US" b="1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z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 =0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M</a:t>
            </a:r>
            <a:r>
              <a:rPr lang="en-US" b="1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x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 =0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M</a:t>
            </a:r>
            <a:r>
              <a:rPr lang="en-US" b="1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y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 =0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M</a:t>
            </a:r>
            <a:r>
              <a:rPr lang="en-US" b="1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z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 =0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ADE45F-119E-EE23-932B-3F97137E56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69" t="33934" r="31000" b="24066"/>
          <a:stretch/>
        </p:blipFill>
        <p:spPr>
          <a:xfrm>
            <a:off x="3733032" y="2513060"/>
            <a:ext cx="7413939" cy="3427511"/>
          </a:xfrm>
          <a:prstGeom prst="rect">
            <a:avLst/>
          </a:prstGeom>
        </p:spPr>
      </p:pic>
      <p:pic>
        <p:nvPicPr>
          <p:cNvPr id="12" name="Picture 4" descr="See the source image">
            <a:extLst>
              <a:ext uri="{FF2B5EF4-FFF2-40B4-BE49-F238E27FC236}">
                <a16:creationId xmlns:a16="http://schemas.microsoft.com/office/drawing/2014/main" id="{1EAC0D49-5161-45DA-374D-DE1AD4B60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6772" y="136525"/>
            <a:ext cx="1045029" cy="10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8931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137F07-86E8-2A1A-6482-225D3053909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9</a:t>
            </a:fld>
            <a:endParaRPr lang="en-US" noProof="0" dirty="0"/>
          </a:p>
        </p:txBody>
      </p:sp>
      <p:pic>
        <p:nvPicPr>
          <p:cNvPr id="7" name="Picture 4" descr="See the source image">
            <a:extLst>
              <a:ext uri="{FF2B5EF4-FFF2-40B4-BE49-F238E27FC236}">
                <a16:creationId xmlns:a16="http://schemas.microsoft.com/office/drawing/2014/main" id="{AC8E22CA-6E8F-944D-A030-A71F1BB85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6772" y="136525"/>
            <a:ext cx="1045029" cy="10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6ACE41-4CAB-77AA-FC0E-2EEAC26B065E}"/>
              </a:ext>
            </a:extLst>
          </p:cNvPr>
          <p:cNvSpPr txBox="1"/>
          <p:nvPr/>
        </p:nvSpPr>
        <p:spPr>
          <a:xfrm>
            <a:off x="937324" y="1147500"/>
            <a:ext cx="61616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So,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GL= -031L (C), GF= 0.1845L (T),  EF=0.184L (T)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LK=-0.369L (C), LE=0.31L (C), EK=-0.249L (C)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ED=0.369L(T), KD=0.31L(T), KJ=-0.5535L(C)</a:t>
            </a:r>
          </a:p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C3D43EE-CDB9-0364-AC7F-57E9EDCDAD16}"/>
              </a:ext>
            </a:extLst>
          </p:cNvPr>
          <p:cNvSpPr/>
          <p:nvPr/>
        </p:nvSpPr>
        <p:spPr>
          <a:xfrm>
            <a:off x="7989084" y="2767664"/>
            <a:ext cx="2786290" cy="13226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428345-A62B-559E-21CF-587E0DC6DB0E}"/>
              </a:ext>
            </a:extLst>
          </p:cNvPr>
          <p:cNvSpPr txBox="1"/>
          <p:nvPr/>
        </p:nvSpPr>
        <p:spPr>
          <a:xfrm>
            <a:off x="8043182" y="2921168"/>
            <a:ext cx="26780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Zero Member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</a:t>
            </a:r>
          </a:p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Compression </a:t>
            </a:r>
          </a:p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sym typeface="Symbol" panose="05050102010706020507" pitchFamily="18" charset="2"/>
              </a:rPr>
              <a:t>Tension 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97F5B7-FBAA-C132-521F-D8D173C5E7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44" t="35673" r="23268" b="33532"/>
          <a:stretch/>
        </p:blipFill>
        <p:spPr>
          <a:xfrm>
            <a:off x="587415" y="2535928"/>
            <a:ext cx="6643506" cy="2428794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19DEDE1-BC0F-D34E-5F10-89E0BA94345B}"/>
              </a:ext>
            </a:extLst>
          </p:cNvPr>
          <p:cNvSpPr/>
          <p:nvPr/>
        </p:nvSpPr>
        <p:spPr>
          <a:xfrm>
            <a:off x="3098800" y="5154412"/>
            <a:ext cx="5181600" cy="1322672"/>
          </a:xfrm>
          <a:prstGeom prst="roundRect">
            <a:avLst/>
          </a:prstGeom>
          <a:solidFill>
            <a:schemeClr val="accent1">
              <a:alpha val="80000"/>
            </a:schemeClr>
          </a:solidFill>
          <a:ln w="63500">
            <a:solidFill>
              <a:schemeClr val="accent1">
                <a:shade val="50000"/>
                <a:alpha val="47000"/>
              </a:schemeClr>
            </a:solidFill>
          </a:ln>
          <a:effectLst>
            <a:outerShdw blurRad="355600" dist="304800" dir="5400000" sx="96000" sy="96000" algn="ctr" rotWithShape="0">
              <a:srgbClr val="000000">
                <a:alpha val="56000"/>
              </a:srgbClr>
            </a:outerShdw>
            <a:reflection blurRad="88900" stA="87000" endPos="49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We find the general Forces in terms of Load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</a:rPr>
              <a:t>The load will depend on the Stick </a:t>
            </a:r>
          </a:p>
        </p:txBody>
      </p:sp>
    </p:spTree>
    <p:extLst>
      <p:ext uri="{BB962C8B-B14F-4D97-AF65-F5344CB8AC3E}">
        <p14:creationId xmlns:p14="http://schemas.microsoft.com/office/powerpoint/2010/main" val="24663771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951641_Hexagon presentation light_AAS_v4" id="{358289A0-A26B-433F-AD2B-1F8832C96153}" vid="{92CDC91D-95BF-4897-87D6-494563DF79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7F4215-C6BB-44A3-9A5E-9446E68359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80A5AF1-8C57-4290-936E-5FD27C95725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8919DE-9BD9-47A9-9F5D-16EBB96879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1169</TotalTime>
  <Words>569</Words>
  <Application>Microsoft Office PowerPoint</Application>
  <PresentationFormat>Widescreen</PresentationFormat>
  <Paragraphs>107</Paragraphs>
  <Slides>17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Arial</vt:lpstr>
      <vt:lpstr>Arial Black</vt:lpstr>
      <vt:lpstr>Arial Rounded MT Bold</vt:lpstr>
      <vt:lpstr>Artifakt Element Black</vt:lpstr>
      <vt:lpstr>Bahnschrift</vt:lpstr>
      <vt:lpstr>Calibri</vt:lpstr>
      <vt:lpstr>Gill Sans SemiBold</vt:lpstr>
      <vt:lpstr>Segoe UI Black</vt:lpstr>
      <vt:lpstr>Times New Roman</vt:lpstr>
      <vt:lpstr>Wingdings</vt:lpstr>
      <vt:lpstr>Office Theme</vt:lpstr>
      <vt:lpstr>Truss project Presentation</vt:lpstr>
      <vt:lpstr>Trusses &amp; bridges </vt:lpstr>
      <vt:lpstr>Types of truss bridge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  2nd  Semester Peoject</dc:title>
  <dc:creator>Muhammad Usman Noor</dc:creator>
  <cp:lastModifiedBy>Muhammad Usman Noor</cp:lastModifiedBy>
  <cp:revision>9</cp:revision>
  <dcterms:created xsi:type="dcterms:W3CDTF">2022-06-06T13:00:02Z</dcterms:created>
  <dcterms:modified xsi:type="dcterms:W3CDTF">2022-06-19T03:32:33Z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